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53"/>
  </p:notesMasterIdLst>
  <p:sldIdLst>
    <p:sldId id="432" r:id="rId3"/>
    <p:sldId id="256" r:id="rId4"/>
    <p:sldId id="433" r:id="rId5"/>
    <p:sldId id="340" r:id="rId6"/>
    <p:sldId id="351" r:id="rId7"/>
    <p:sldId id="353" r:id="rId8"/>
    <p:sldId id="372" r:id="rId9"/>
    <p:sldId id="384" r:id="rId10"/>
    <p:sldId id="393" r:id="rId11"/>
    <p:sldId id="396" r:id="rId12"/>
    <p:sldId id="397" r:id="rId13"/>
    <p:sldId id="399" r:id="rId14"/>
    <p:sldId id="401" r:id="rId15"/>
    <p:sldId id="402" r:id="rId16"/>
    <p:sldId id="403" r:id="rId17"/>
    <p:sldId id="404" r:id="rId18"/>
    <p:sldId id="405" r:id="rId19"/>
    <p:sldId id="406" r:id="rId20"/>
    <p:sldId id="407" r:id="rId21"/>
    <p:sldId id="408" r:id="rId22"/>
    <p:sldId id="409" r:id="rId23"/>
    <p:sldId id="410" r:id="rId24"/>
    <p:sldId id="411" r:id="rId25"/>
    <p:sldId id="412" r:id="rId26"/>
    <p:sldId id="413" r:id="rId27"/>
    <p:sldId id="438" r:id="rId28"/>
    <p:sldId id="445" r:id="rId29"/>
    <p:sldId id="446" r:id="rId30"/>
    <p:sldId id="439" r:id="rId31"/>
    <p:sldId id="440" r:id="rId32"/>
    <p:sldId id="441" r:id="rId33"/>
    <p:sldId id="442" r:id="rId34"/>
    <p:sldId id="443" r:id="rId35"/>
    <p:sldId id="444" r:id="rId36"/>
    <p:sldId id="434" r:id="rId37"/>
    <p:sldId id="414" r:id="rId38"/>
    <p:sldId id="415" r:id="rId39"/>
    <p:sldId id="416" r:id="rId40"/>
    <p:sldId id="417" r:id="rId41"/>
    <p:sldId id="418" r:id="rId42"/>
    <p:sldId id="419" r:id="rId43"/>
    <p:sldId id="420" r:id="rId44"/>
    <p:sldId id="421" r:id="rId45"/>
    <p:sldId id="422" r:id="rId46"/>
    <p:sldId id="424" r:id="rId47"/>
    <p:sldId id="425" r:id="rId48"/>
    <p:sldId id="426" r:id="rId49"/>
    <p:sldId id="427" r:id="rId50"/>
    <p:sldId id="428" r:id="rId51"/>
    <p:sldId id="429"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7650"/>
    <a:srgbClr val="2A2A2A"/>
    <a:srgbClr val="434343"/>
    <a:srgbClr val="8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5732" autoAdjust="0"/>
  </p:normalViewPr>
  <p:slideViewPr>
    <p:cSldViewPr snapToGrid="0">
      <p:cViewPr varScale="1">
        <p:scale>
          <a:sx n="96" d="100"/>
          <a:sy n="96" d="100"/>
        </p:scale>
        <p:origin x="420"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arstechnica.com/information-technology/2015/05/boeing-787-dreamliners-contain-a-potentially-catastrophic-software-bu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d3b88a86b_1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d3b88a86b_1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Introduce yourself</a:t>
            </a:r>
          </a:p>
          <a:p>
            <a:pPr marL="171450" lvl="0" indent="-171450" algn="l" rtl="0">
              <a:spcBef>
                <a:spcPts val="0"/>
              </a:spcBef>
              <a:spcAft>
                <a:spcPts val="0"/>
              </a:spcAft>
              <a:buFontTx/>
              <a:buChar char="-"/>
            </a:pPr>
            <a:r>
              <a:rPr lang="fa-IR" dirty="0"/>
              <a:t>ان شاء الله که وخت خوب و پربرکت خواهیم داشت</a:t>
            </a:r>
            <a:endParaRPr dirty="0"/>
          </a:p>
        </p:txBody>
      </p:sp>
    </p:spTree>
    <p:extLst>
      <p:ext uri="{BB962C8B-B14F-4D97-AF65-F5344CB8AC3E}">
        <p14:creationId xmlns:p14="http://schemas.microsoft.com/office/powerpoint/2010/main" val="2880149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fd693d6fd8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2fd693d6fd8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2fd693d6fd8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2fd693d6fd8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7d3d4dab6f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27d3d4dab6f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2fd693d6fd8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2fd693d6fd8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2fd693d6fd8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2fd693d6fd8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mario{0,1}.c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2fd693d6fd8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2fd693d6fd8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fd693d6fd8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fd693d6fd8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mario2.c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2fd693d6fd8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2fd693d6fd8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2fd693d6fd8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2fd693d6fd8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mario{3,4,5}.c</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fd693d6fd8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2fd693d6fd8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d3b88a86b_1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d3b88a86b_1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2fd693d6fd8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2fd693d6fd8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7d3d4dab6f_0_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7d3d4dab6f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7d3d4dab6f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27d3d4dab6f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calculator*.c</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2fd693d6fd8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2fd693d6fd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fd693d6fd8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fd693d6fd8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fd693d6fd8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2fd693d6fd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fd693d6fd8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2fd693d6fd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7387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fd693d6fd8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2fd693d6fd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999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fd693d6fd8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2fd693d6fd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601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fd693d6fd8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2fd693d6fd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002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d3b88a86b_1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d3b88a86b_1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507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fd693d6fd8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2fd693d6fd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373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fd693d6fd8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2fd693d6fd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67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fd693d6fd8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2fd693d6fd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86826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fd693d6fd8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2fd693d6fd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239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fd693d6fd8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2fd693d6fd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841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fd693d6fd8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2fd693d6fd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4722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2fd693d6fd8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2fd693d6fd8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2fd693d6fd8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2fd693d6fd8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2fd693d6fd8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2fd693d6fd8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fd693d6fd8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fd693d6fd8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500b3df673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500b3df673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2fd693d6fd8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2fd693d6fd8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fd693d6fd8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2fd693d6fd8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2fd693d6fd8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fd693d6fd8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2fd693d6fd8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2fd693d6fd8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2fd693d6fd8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2fd693d6fd8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Boeing 787</a:t>
            </a:r>
            <a:endParaRPr/>
          </a:p>
          <a:p>
            <a:pPr marL="0" lvl="0" indent="0" algn="l" rtl="0">
              <a:spcBef>
                <a:spcPts val="0"/>
              </a:spcBef>
              <a:spcAft>
                <a:spcPts val="0"/>
              </a:spcAft>
              <a:buNone/>
            </a:pPr>
            <a:endParaRPr/>
          </a:p>
          <a:p>
            <a:pPr marL="0" lvl="0" indent="0" algn="l" rtl="0">
              <a:spcBef>
                <a:spcPts val="0"/>
              </a:spcBef>
              <a:spcAft>
                <a:spcPts val="0"/>
              </a:spcAft>
              <a:buNone/>
            </a:pPr>
            <a:r>
              <a:rPr lang="en"/>
              <a:t>"a Model 787 airplane that has been powered continuously for 248 days can lose all alternating current (AC) electrical power due to the generator control units (GCUs) simultaneously going into failsafe mode," the memo stated. "This condition is caused by a software counter internal to the GCUs that will overflow after 248 days of continuous power... Boeing is in the process of developing a GCU software upgrade that will remedy the unsafe condition." - </a:t>
            </a:r>
            <a:r>
              <a:rPr lang="en" u="sng">
                <a:solidFill>
                  <a:schemeClr val="hlink"/>
                </a:solidFill>
                <a:hlinkClick r:id="rId3"/>
              </a:rPr>
              <a:t>http://arstechnica.com/information-technology/2015/05/boeing-787-dreamliners-contain-a-potentially-catastrophic-software-bug/</a:t>
            </a:r>
            <a:endParaRPr/>
          </a:p>
          <a:p>
            <a:pPr marL="0" lvl="0" indent="0" algn="l" rtl="0">
              <a:spcBef>
                <a:spcPts val="0"/>
              </a:spcBef>
              <a:spcAft>
                <a:spcPts val="0"/>
              </a:spcAft>
              <a:buNone/>
            </a:pPr>
            <a:endParaRPr/>
          </a:p>
          <a:p>
            <a:pPr marL="0" lvl="0" indent="0" algn="l" rtl="0">
              <a:spcBef>
                <a:spcPts val="0"/>
              </a:spcBef>
              <a:spcAft>
                <a:spcPts val="0"/>
              </a:spcAft>
              <a:buNone/>
            </a:pPr>
            <a:r>
              <a:rPr lang="en"/>
              <a:t>A simple guess suggests the the problem is a signed 32-bit overflow as 2^31 is the number of seconds in 248 days multiplied by 100, i.e. a counter in hundredths of of a second. </a:t>
            </a:r>
            <a:endParaRPr/>
          </a:p>
          <a:p>
            <a:pPr marL="0" lvl="0" indent="0" algn="l" rtl="0">
              <a:spcBef>
                <a:spcPts val="0"/>
              </a:spcBef>
              <a:spcAft>
                <a:spcPts val="0"/>
              </a:spcAft>
              <a:buNone/>
            </a:pPr>
            <a:r>
              <a:rPr lang="en"/>
              <a:t>https://www.i-programmer.info/news/149-security/8548-reboot-your-dreamliner-every-248-days-to-avoid-integer-overflow.html</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2fd693d6fd8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2fd693d6fd8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2fd693d6fd8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2fd693d6fd8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1/3</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ee4e5a99f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ee4e5a99f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graduated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ee4e5a99f9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ee4e5a99f9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ee4e5a99f9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ee4e5a99f9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fd693d6fd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2fd693d6fd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970b0aa126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970b0aa126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503b578c0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503b578c0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500b3df673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500b3df673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cat0.c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2877f02ac7e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2877f02ac7e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2fd693d6fd8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2fd693d6fd8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cat9.c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1600"/>
              </a:spcBef>
              <a:spcAft>
                <a:spcPts val="0"/>
              </a:spcAft>
              <a:buClr>
                <a:schemeClr val="lt2"/>
              </a:buClr>
              <a:buSzPts val="1400"/>
              <a:buChar char="○"/>
              <a:defRPr>
                <a:solidFill>
                  <a:schemeClr val="lt2"/>
                </a:solidFill>
              </a:defRPr>
            </a:lvl2pPr>
            <a:lvl3pPr marL="1371600" lvl="2" indent="-317500" rtl="0">
              <a:lnSpc>
                <a:spcPct val="115000"/>
              </a:lnSpc>
              <a:spcBef>
                <a:spcPts val="1600"/>
              </a:spcBef>
              <a:spcAft>
                <a:spcPts val="0"/>
              </a:spcAft>
              <a:buClr>
                <a:schemeClr val="lt2"/>
              </a:buClr>
              <a:buSzPts val="1400"/>
              <a:buChar char="■"/>
              <a:defRPr>
                <a:solidFill>
                  <a:schemeClr val="lt2"/>
                </a:solidFill>
              </a:defRPr>
            </a:lvl3pPr>
            <a:lvl4pPr marL="1828800" lvl="3" indent="-317500" rtl="0">
              <a:lnSpc>
                <a:spcPct val="115000"/>
              </a:lnSpc>
              <a:spcBef>
                <a:spcPts val="1600"/>
              </a:spcBef>
              <a:spcAft>
                <a:spcPts val="0"/>
              </a:spcAft>
              <a:buClr>
                <a:schemeClr val="lt2"/>
              </a:buClr>
              <a:buSzPts val="1400"/>
              <a:buChar char="●"/>
              <a:defRPr>
                <a:solidFill>
                  <a:schemeClr val="lt2"/>
                </a:solidFill>
              </a:defRPr>
            </a:lvl4pPr>
            <a:lvl5pPr marL="2286000" lvl="4" indent="-317500" rtl="0">
              <a:lnSpc>
                <a:spcPct val="115000"/>
              </a:lnSpc>
              <a:spcBef>
                <a:spcPts val="1600"/>
              </a:spcBef>
              <a:spcAft>
                <a:spcPts val="0"/>
              </a:spcAft>
              <a:buClr>
                <a:schemeClr val="lt2"/>
              </a:buClr>
              <a:buSzPts val="1400"/>
              <a:buChar char="○"/>
              <a:defRPr>
                <a:solidFill>
                  <a:schemeClr val="lt2"/>
                </a:solidFill>
              </a:defRPr>
            </a:lvl5pPr>
            <a:lvl6pPr marL="2743200" lvl="5" indent="-317500" rtl="0">
              <a:lnSpc>
                <a:spcPct val="115000"/>
              </a:lnSpc>
              <a:spcBef>
                <a:spcPts val="1600"/>
              </a:spcBef>
              <a:spcAft>
                <a:spcPts val="0"/>
              </a:spcAft>
              <a:buClr>
                <a:schemeClr val="lt2"/>
              </a:buClr>
              <a:buSzPts val="1400"/>
              <a:buChar char="■"/>
              <a:defRPr>
                <a:solidFill>
                  <a:schemeClr val="lt2"/>
                </a:solidFill>
              </a:defRPr>
            </a:lvl6pPr>
            <a:lvl7pPr marL="3200400" lvl="6" indent="-317500" rtl="0">
              <a:lnSpc>
                <a:spcPct val="115000"/>
              </a:lnSpc>
              <a:spcBef>
                <a:spcPts val="1600"/>
              </a:spcBef>
              <a:spcAft>
                <a:spcPts val="0"/>
              </a:spcAft>
              <a:buClr>
                <a:schemeClr val="lt2"/>
              </a:buClr>
              <a:buSzPts val="1400"/>
              <a:buChar char="●"/>
              <a:defRPr>
                <a:solidFill>
                  <a:schemeClr val="lt2"/>
                </a:solidFill>
              </a:defRPr>
            </a:lvl7pPr>
            <a:lvl8pPr marL="3657600" lvl="7" indent="-317500" rtl="0">
              <a:lnSpc>
                <a:spcPct val="115000"/>
              </a:lnSpc>
              <a:spcBef>
                <a:spcPts val="1600"/>
              </a:spcBef>
              <a:spcAft>
                <a:spcPts val="0"/>
              </a:spcAft>
              <a:buClr>
                <a:schemeClr val="lt2"/>
              </a:buClr>
              <a:buSzPts val="1400"/>
              <a:buChar char="○"/>
              <a:defRPr>
                <a:solidFill>
                  <a:schemeClr val="lt2"/>
                </a:solidFill>
              </a:defRPr>
            </a:lvl8pPr>
            <a:lvl9pPr marL="4114800" lvl="8" indent="-317500" rtl="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title"/>
          </p:nvPr>
        </p:nvSpPr>
        <p:spPr>
          <a:xfrm>
            <a:off x="311700" y="2117323"/>
            <a:ext cx="8520600" cy="9088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s-AF" sz="3200" dirty="0"/>
              <a:t>بسم الله الرحمن الرحیم</a:t>
            </a:r>
            <a:endParaRPr sz="3200" dirty="0">
              <a:solidFill>
                <a:srgbClr val="FFFF00"/>
              </a:solidFill>
            </a:endParaRPr>
          </a:p>
        </p:txBody>
      </p:sp>
    </p:spTree>
    <p:extLst>
      <p:ext uri="{BB962C8B-B14F-4D97-AF65-F5344CB8AC3E}">
        <p14:creationId xmlns:p14="http://schemas.microsoft.com/office/powerpoint/2010/main" val="4191669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009"/>
        <p:cNvGrpSpPr/>
        <p:nvPr/>
      </p:nvGrpSpPr>
      <p:grpSpPr>
        <a:xfrm>
          <a:off x="0" y="0"/>
          <a:ext cx="0" cy="0"/>
          <a:chOff x="0" y="0"/>
          <a:chExt cx="0" cy="0"/>
        </a:xfrm>
      </p:grpSpPr>
      <p:sp>
        <p:nvSpPr>
          <p:cNvPr id="1010" name="Google Shape;1010;p16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Linux</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6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correctness, design, style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16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6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function</a:t>
            </a:r>
            <a:endParaRPr sz="2900"/>
          </a:p>
        </p:txBody>
      </p:sp>
      <p:sp>
        <p:nvSpPr>
          <p:cNvPr id="1027" name="Google Shape;1027;p168"/>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1028" name="Google Shape;1028;p168"/>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side effects</a:t>
            </a:r>
            <a:endParaRPr sz="29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pic>
        <p:nvPicPr>
          <p:cNvPr id="1038" name="Google Shape;1038;p170"/>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pic>
        <p:nvPicPr>
          <p:cNvPr id="1043" name="Google Shape;1043;p171"/>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pic>
        <p:nvPicPr>
          <p:cNvPr id="1048" name="Google Shape;1048;p172"/>
          <p:cNvPicPr preferRelativeResize="0"/>
          <p:nvPr/>
        </p:nvPicPr>
        <p:blipFill>
          <a:blip r:embed="rId3">
            <a:alphaModFix/>
          </a:blip>
          <a:stretch>
            <a:fillRect/>
          </a:stretch>
        </p:blipFill>
        <p:spPr>
          <a:xfrm>
            <a:off x="0" y="0"/>
            <a:ext cx="9143978"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pic>
        <p:nvPicPr>
          <p:cNvPr id="1053" name="Google Shape;1053;p173"/>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pic>
        <p:nvPicPr>
          <p:cNvPr id="1058" name="Google Shape;1058;p174"/>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pic>
        <p:nvPicPr>
          <p:cNvPr id="1063" name="Google Shape;1063;p175"/>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constants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title"/>
          </p:nvPr>
        </p:nvSpPr>
        <p:spPr>
          <a:xfrm>
            <a:off x="311700" y="1810492"/>
            <a:ext cx="8520600" cy="152251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CS101</a:t>
            </a:r>
            <a:br>
              <a:rPr lang="en" sz="4800" dirty="0"/>
            </a:br>
            <a:r>
              <a:rPr lang="en" sz="4800" dirty="0"/>
              <a:t>Introduction to </a:t>
            </a:r>
            <a:br>
              <a:rPr lang="en" sz="4800" dirty="0"/>
            </a:br>
            <a:r>
              <a:rPr lang="en" sz="4800" dirty="0"/>
              <a:t>Computer Science</a:t>
            </a:r>
            <a:endParaRPr sz="4800" dirty="0">
              <a:solidFill>
                <a:srgbClr val="FFFF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17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comments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7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function</a:t>
            </a:r>
            <a:endParaRPr sz="2900"/>
          </a:p>
        </p:txBody>
      </p:sp>
      <p:sp>
        <p:nvSpPr>
          <p:cNvPr id="1080" name="Google Shape;1080;p178"/>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1081" name="Google Shape;1081;p178"/>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return value</a:t>
            </a:r>
            <a:endParaRPr sz="29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8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integer overflow</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5"/>
        <p:cNvGrpSpPr/>
        <p:nvPr/>
      </p:nvGrpSpPr>
      <p:grpSpPr>
        <a:xfrm>
          <a:off x="0" y="0"/>
          <a:ext cx="0" cy="0"/>
          <a:chOff x="0" y="0"/>
          <a:chExt cx="0" cy="0"/>
        </a:xfrm>
      </p:grpSpPr>
      <p:pic>
        <p:nvPicPr>
          <p:cNvPr id="1096" name="Google Shape;1096;p181"/>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DFCB6DE-0CE5-1596-DC70-37028818D54F}"/>
              </a:ext>
            </a:extLst>
          </p:cNvPr>
          <p:cNvSpPr/>
          <p:nvPr/>
        </p:nvSpPr>
        <p:spPr>
          <a:xfrm>
            <a:off x="2638044" y="1369314"/>
            <a:ext cx="3867912" cy="2404872"/>
          </a:xfrm>
          <a:prstGeom prst="roundRect">
            <a:avLst/>
          </a:prstGeom>
          <a:solidFill>
            <a:srgbClr val="2A2A2A"/>
          </a:solidFill>
          <a:ln>
            <a:solidFill>
              <a:srgbClr val="8E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01FC6C0-F504-4A7A-9522-A769E20AB7E3}"/>
              </a:ext>
            </a:extLst>
          </p:cNvPr>
          <p:cNvSpPr/>
          <p:nvPr/>
        </p:nvSpPr>
        <p:spPr>
          <a:xfrm>
            <a:off x="2998813" y="1664208"/>
            <a:ext cx="3146374" cy="1815084"/>
          </a:xfrm>
          <a:prstGeom prst="roundRect">
            <a:avLst/>
          </a:prstGeom>
          <a:solidFill>
            <a:schemeClr val="tx1">
              <a:lumMod val="50000"/>
            </a:schemeClr>
          </a:solidFill>
          <a:ln>
            <a:solidFill>
              <a:srgbClr val="8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01" name="Google Shape;1101;p182"/>
          <p:cNvSpPr txBox="1"/>
          <p:nvPr/>
        </p:nvSpPr>
        <p:spPr>
          <a:xfrm>
            <a:off x="3264408" y="2071116"/>
            <a:ext cx="2615184" cy="100126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500" dirty="0">
                <a:solidFill>
                  <a:schemeClr val="bg2">
                    <a:lumMod val="90000"/>
                    <a:lumOff val="10000"/>
                  </a:schemeClr>
                </a:solidFill>
                <a:latin typeface="Consolas"/>
                <a:ea typeface="Consolas"/>
                <a:cs typeface="Consolas"/>
                <a:sym typeface="Consolas"/>
              </a:rPr>
              <a:t>000</a:t>
            </a:r>
            <a:endParaRPr sz="11500" dirty="0">
              <a:solidFill>
                <a:schemeClr val="bg2">
                  <a:lumMod val="90000"/>
                  <a:lumOff val="10000"/>
                </a:schemeClr>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DFCB6DE-0CE5-1596-DC70-37028818D54F}"/>
              </a:ext>
            </a:extLst>
          </p:cNvPr>
          <p:cNvSpPr/>
          <p:nvPr/>
        </p:nvSpPr>
        <p:spPr>
          <a:xfrm>
            <a:off x="2638044" y="1369314"/>
            <a:ext cx="3867912" cy="2404872"/>
          </a:xfrm>
          <a:prstGeom prst="roundRect">
            <a:avLst/>
          </a:prstGeom>
          <a:solidFill>
            <a:srgbClr val="2A2A2A"/>
          </a:solidFill>
          <a:ln>
            <a:solidFill>
              <a:srgbClr val="8E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01FC6C0-F504-4A7A-9522-A769E20AB7E3}"/>
              </a:ext>
            </a:extLst>
          </p:cNvPr>
          <p:cNvSpPr/>
          <p:nvPr/>
        </p:nvSpPr>
        <p:spPr>
          <a:xfrm>
            <a:off x="2998813" y="1664208"/>
            <a:ext cx="3146374" cy="1815084"/>
          </a:xfrm>
          <a:prstGeom prst="roundRect">
            <a:avLst/>
          </a:prstGeom>
          <a:solidFill>
            <a:schemeClr val="tx1">
              <a:lumMod val="50000"/>
            </a:schemeClr>
          </a:solidFill>
          <a:ln>
            <a:solidFill>
              <a:srgbClr val="8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01" name="Google Shape;1101;p182"/>
          <p:cNvSpPr txBox="1"/>
          <p:nvPr/>
        </p:nvSpPr>
        <p:spPr>
          <a:xfrm>
            <a:off x="3264408" y="2071116"/>
            <a:ext cx="2615184" cy="100126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500" dirty="0">
                <a:solidFill>
                  <a:schemeClr val="bg2">
                    <a:lumMod val="90000"/>
                    <a:lumOff val="10000"/>
                  </a:schemeClr>
                </a:solidFill>
                <a:latin typeface="Consolas"/>
                <a:ea typeface="Consolas"/>
                <a:cs typeface="Consolas"/>
                <a:sym typeface="Consolas"/>
              </a:rPr>
              <a:t>995</a:t>
            </a:r>
            <a:endParaRPr sz="11500" dirty="0">
              <a:solidFill>
                <a:schemeClr val="bg2">
                  <a:lumMod val="90000"/>
                  <a:lumOff val="10000"/>
                </a:schemeClr>
              </a:solidFill>
              <a:latin typeface="Consolas"/>
              <a:ea typeface="Consolas"/>
              <a:cs typeface="Consolas"/>
              <a:sym typeface="Consolas"/>
            </a:endParaRPr>
          </a:p>
        </p:txBody>
      </p:sp>
    </p:spTree>
    <p:extLst>
      <p:ext uri="{BB962C8B-B14F-4D97-AF65-F5344CB8AC3E}">
        <p14:creationId xmlns:p14="http://schemas.microsoft.com/office/powerpoint/2010/main" val="3405189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DFCB6DE-0CE5-1596-DC70-37028818D54F}"/>
              </a:ext>
            </a:extLst>
          </p:cNvPr>
          <p:cNvSpPr/>
          <p:nvPr/>
        </p:nvSpPr>
        <p:spPr>
          <a:xfrm>
            <a:off x="2638044" y="1369314"/>
            <a:ext cx="3867912" cy="2404872"/>
          </a:xfrm>
          <a:prstGeom prst="roundRect">
            <a:avLst/>
          </a:prstGeom>
          <a:solidFill>
            <a:srgbClr val="2A2A2A"/>
          </a:solidFill>
          <a:ln>
            <a:solidFill>
              <a:srgbClr val="8E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01FC6C0-F504-4A7A-9522-A769E20AB7E3}"/>
              </a:ext>
            </a:extLst>
          </p:cNvPr>
          <p:cNvSpPr/>
          <p:nvPr/>
        </p:nvSpPr>
        <p:spPr>
          <a:xfrm>
            <a:off x="2998813" y="1664208"/>
            <a:ext cx="3146374" cy="1815084"/>
          </a:xfrm>
          <a:prstGeom prst="roundRect">
            <a:avLst/>
          </a:prstGeom>
          <a:solidFill>
            <a:schemeClr val="tx1">
              <a:lumMod val="50000"/>
            </a:schemeClr>
          </a:solidFill>
          <a:ln>
            <a:solidFill>
              <a:srgbClr val="8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01" name="Google Shape;1101;p182"/>
          <p:cNvSpPr txBox="1"/>
          <p:nvPr/>
        </p:nvSpPr>
        <p:spPr>
          <a:xfrm>
            <a:off x="3264408" y="2071116"/>
            <a:ext cx="2615184" cy="100126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500" dirty="0">
                <a:solidFill>
                  <a:schemeClr val="bg2">
                    <a:lumMod val="90000"/>
                    <a:lumOff val="10000"/>
                  </a:schemeClr>
                </a:solidFill>
                <a:latin typeface="Consolas"/>
                <a:ea typeface="Consolas"/>
                <a:cs typeface="Consolas"/>
                <a:sym typeface="Consolas"/>
              </a:rPr>
              <a:t>996</a:t>
            </a:r>
            <a:endParaRPr sz="11500" dirty="0">
              <a:solidFill>
                <a:schemeClr val="bg2">
                  <a:lumMod val="90000"/>
                  <a:lumOff val="10000"/>
                </a:schemeClr>
              </a:solidFill>
              <a:latin typeface="Consolas"/>
              <a:ea typeface="Consolas"/>
              <a:cs typeface="Consolas"/>
              <a:sym typeface="Consolas"/>
            </a:endParaRPr>
          </a:p>
        </p:txBody>
      </p:sp>
    </p:spTree>
    <p:extLst>
      <p:ext uri="{BB962C8B-B14F-4D97-AF65-F5344CB8AC3E}">
        <p14:creationId xmlns:p14="http://schemas.microsoft.com/office/powerpoint/2010/main" val="952512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DFCB6DE-0CE5-1596-DC70-37028818D54F}"/>
              </a:ext>
            </a:extLst>
          </p:cNvPr>
          <p:cNvSpPr/>
          <p:nvPr/>
        </p:nvSpPr>
        <p:spPr>
          <a:xfrm>
            <a:off x="2638044" y="1369314"/>
            <a:ext cx="3867912" cy="2404872"/>
          </a:xfrm>
          <a:prstGeom prst="roundRect">
            <a:avLst/>
          </a:prstGeom>
          <a:solidFill>
            <a:srgbClr val="2A2A2A"/>
          </a:solidFill>
          <a:ln>
            <a:solidFill>
              <a:srgbClr val="8E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01FC6C0-F504-4A7A-9522-A769E20AB7E3}"/>
              </a:ext>
            </a:extLst>
          </p:cNvPr>
          <p:cNvSpPr/>
          <p:nvPr/>
        </p:nvSpPr>
        <p:spPr>
          <a:xfrm>
            <a:off x="2998813" y="1664208"/>
            <a:ext cx="3146374" cy="1815084"/>
          </a:xfrm>
          <a:prstGeom prst="roundRect">
            <a:avLst/>
          </a:prstGeom>
          <a:solidFill>
            <a:schemeClr val="tx1">
              <a:lumMod val="50000"/>
            </a:schemeClr>
          </a:solidFill>
          <a:ln>
            <a:solidFill>
              <a:srgbClr val="8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01" name="Google Shape;1101;p182"/>
          <p:cNvSpPr txBox="1"/>
          <p:nvPr/>
        </p:nvSpPr>
        <p:spPr>
          <a:xfrm>
            <a:off x="3264408" y="2071116"/>
            <a:ext cx="2615184" cy="100126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500" dirty="0">
                <a:solidFill>
                  <a:schemeClr val="bg2">
                    <a:lumMod val="90000"/>
                    <a:lumOff val="10000"/>
                  </a:schemeClr>
                </a:solidFill>
                <a:latin typeface="Consolas"/>
                <a:ea typeface="Consolas"/>
                <a:cs typeface="Consolas"/>
                <a:sym typeface="Consolas"/>
              </a:rPr>
              <a:t>997</a:t>
            </a:r>
            <a:endParaRPr sz="11500" dirty="0">
              <a:solidFill>
                <a:schemeClr val="bg2">
                  <a:lumMod val="90000"/>
                  <a:lumOff val="10000"/>
                </a:schemeClr>
              </a:solidFill>
              <a:latin typeface="Consolas"/>
              <a:ea typeface="Consolas"/>
              <a:cs typeface="Consolas"/>
              <a:sym typeface="Consolas"/>
            </a:endParaRPr>
          </a:p>
        </p:txBody>
      </p:sp>
    </p:spTree>
    <p:extLst>
      <p:ext uri="{BB962C8B-B14F-4D97-AF65-F5344CB8AC3E}">
        <p14:creationId xmlns:p14="http://schemas.microsoft.com/office/powerpoint/2010/main" val="775416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DFCB6DE-0CE5-1596-DC70-37028818D54F}"/>
              </a:ext>
            </a:extLst>
          </p:cNvPr>
          <p:cNvSpPr/>
          <p:nvPr/>
        </p:nvSpPr>
        <p:spPr>
          <a:xfrm>
            <a:off x="2638044" y="1369314"/>
            <a:ext cx="3867912" cy="2404872"/>
          </a:xfrm>
          <a:prstGeom prst="roundRect">
            <a:avLst/>
          </a:prstGeom>
          <a:solidFill>
            <a:srgbClr val="2A2A2A"/>
          </a:solidFill>
          <a:ln>
            <a:solidFill>
              <a:srgbClr val="8E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01FC6C0-F504-4A7A-9522-A769E20AB7E3}"/>
              </a:ext>
            </a:extLst>
          </p:cNvPr>
          <p:cNvSpPr/>
          <p:nvPr/>
        </p:nvSpPr>
        <p:spPr>
          <a:xfrm>
            <a:off x="2998813" y="1664208"/>
            <a:ext cx="3146374" cy="1815084"/>
          </a:xfrm>
          <a:prstGeom prst="roundRect">
            <a:avLst/>
          </a:prstGeom>
          <a:solidFill>
            <a:schemeClr val="tx1">
              <a:lumMod val="50000"/>
            </a:schemeClr>
          </a:solidFill>
          <a:ln>
            <a:solidFill>
              <a:srgbClr val="8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01" name="Google Shape;1101;p182"/>
          <p:cNvSpPr txBox="1"/>
          <p:nvPr/>
        </p:nvSpPr>
        <p:spPr>
          <a:xfrm>
            <a:off x="3264408" y="2071116"/>
            <a:ext cx="2615184" cy="100126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500" dirty="0">
                <a:solidFill>
                  <a:schemeClr val="bg2">
                    <a:lumMod val="90000"/>
                    <a:lumOff val="10000"/>
                  </a:schemeClr>
                </a:solidFill>
                <a:latin typeface="Consolas"/>
                <a:ea typeface="Consolas"/>
                <a:cs typeface="Consolas"/>
                <a:sym typeface="Consolas"/>
              </a:rPr>
              <a:t>998</a:t>
            </a:r>
            <a:endParaRPr sz="11500" dirty="0">
              <a:solidFill>
                <a:schemeClr val="bg2">
                  <a:lumMod val="90000"/>
                  <a:lumOff val="10000"/>
                </a:schemeClr>
              </a:solidFill>
              <a:latin typeface="Consolas"/>
              <a:ea typeface="Consolas"/>
              <a:cs typeface="Consolas"/>
              <a:sym typeface="Consolas"/>
            </a:endParaRPr>
          </a:p>
        </p:txBody>
      </p:sp>
    </p:spTree>
    <p:extLst>
      <p:ext uri="{BB962C8B-B14F-4D97-AF65-F5344CB8AC3E}">
        <p14:creationId xmlns:p14="http://schemas.microsoft.com/office/powerpoint/2010/main" val="937175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title"/>
          </p:nvPr>
        </p:nvSpPr>
        <p:spPr>
          <a:xfrm>
            <a:off x="311700" y="1810492"/>
            <a:ext cx="8520600" cy="152251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Lecture 6</a:t>
            </a:r>
            <a:endParaRPr sz="4800" dirty="0">
              <a:solidFill>
                <a:srgbClr val="FFFF00"/>
              </a:solidFill>
            </a:endParaRPr>
          </a:p>
        </p:txBody>
      </p:sp>
    </p:spTree>
    <p:extLst>
      <p:ext uri="{BB962C8B-B14F-4D97-AF65-F5344CB8AC3E}">
        <p14:creationId xmlns:p14="http://schemas.microsoft.com/office/powerpoint/2010/main" val="1264805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DFCB6DE-0CE5-1596-DC70-37028818D54F}"/>
              </a:ext>
            </a:extLst>
          </p:cNvPr>
          <p:cNvSpPr/>
          <p:nvPr/>
        </p:nvSpPr>
        <p:spPr>
          <a:xfrm>
            <a:off x="2638044" y="1369314"/>
            <a:ext cx="3867912" cy="2404872"/>
          </a:xfrm>
          <a:prstGeom prst="roundRect">
            <a:avLst/>
          </a:prstGeom>
          <a:solidFill>
            <a:srgbClr val="2A2A2A"/>
          </a:solidFill>
          <a:ln>
            <a:solidFill>
              <a:srgbClr val="8E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01FC6C0-F504-4A7A-9522-A769E20AB7E3}"/>
              </a:ext>
            </a:extLst>
          </p:cNvPr>
          <p:cNvSpPr/>
          <p:nvPr/>
        </p:nvSpPr>
        <p:spPr>
          <a:xfrm>
            <a:off x="2998813" y="1664208"/>
            <a:ext cx="3146374" cy="1815084"/>
          </a:xfrm>
          <a:prstGeom prst="roundRect">
            <a:avLst/>
          </a:prstGeom>
          <a:solidFill>
            <a:schemeClr val="tx1">
              <a:lumMod val="50000"/>
            </a:schemeClr>
          </a:solidFill>
          <a:ln>
            <a:solidFill>
              <a:srgbClr val="8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01" name="Google Shape;1101;p182"/>
          <p:cNvSpPr txBox="1"/>
          <p:nvPr/>
        </p:nvSpPr>
        <p:spPr>
          <a:xfrm>
            <a:off x="3264408" y="2071116"/>
            <a:ext cx="2615184" cy="100126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500" dirty="0">
                <a:solidFill>
                  <a:schemeClr val="bg2">
                    <a:lumMod val="90000"/>
                    <a:lumOff val="10000"/>
                  </a:schemeClr>
                </a:solidFill>
                <a:latin typeface="Consolas"/>
                <a:ea typeface="Consolas"/>
                <a:cs typeface="Consolas"/>
                <a:sym typeface="Consolas"/>
              </a:rPr>
              <a:t>999</a:t>
            </a:r>
            <a:endParaRPr sz="11500" dirty="0">
              <a:solidFill>
                <a:schemeClr val="bg2">
                  <a:lumMod val="90000"/>
                  <a:lumOff val="10000"/>
                </a:schemeClr>
              </a:solidFill>
              <a:latin typeface="Consolas"/>
              <a:ea typeface="Consolas"/>
              <a:cs typeface="Consolas"/>
              <a:sym typeface="Consolas"/>
            </a:endParaRPr>
          </a:p>
        </p:txBody>
      </p:sp>
    </p:spTree>
    <p:extLst>
      <p:ext uri="{BB962C8B-B14F-4D97-AF65-F5344CB8AC3E}">
        <p14:creationId xmlns:p14="http://schemas.microsoft.com/office/powerpoint/2010/main" val="3965825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DFCB6DE-0CE5-1596-DC70-37028818D54F}"/>
              </a:ext>
            </a:extLst>
          </p:cNvPr>
          <p:cNvSpPr/>
          <p:nvPr/>
        </p:nvSpPr>
        <p:spPr>
          <a:xfrm>
            <a:off x="2638044" y="1369314"/>
            <a:ext cx="3867912" cy="2404872"/>
          </a:xfrm>
          <a:prstGeom prst="roundRect">
            <a:avLst/>
          </a:prstGeom>
          <a:solidFill>
            <a:srgbClr val="2A2A2A"/>
          </a:solidFill>
          <a:ln>
            <a:solidFill>
              <a:srgbClr val="8E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01FC6C0-F504-4A7A-9522-A769E20AB7E3}"/>
              </a:ext>
            </a:extLst>
          </p:cNvPr>
          <p:cNvSpPr/>
          <p:nvPr/>
        </p:nvSpPr>
        <p:spPr>
          <a:xfrm>
            <a:off x="2998813" y="1664208"/>
            <a:ext cx="3146374" cy="1815084"/>
          </a:xfrm>
          <a:prstGeom prst="roundRect">
            <a:avLst/>
          </a:prstGeom>
          <a:solidFill>
            <a:schemeClr val="tx1">
              <a:lumMod val="50000"/>
            </a:schemeClr>
          </a:solidFill>
          <a:ln>
            <a:solidFill>
              <a:srgbClr val="8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01" name="Google Shape;1101;p182"/>
          <p:cNvSpPr txBox="1"/>
          <p:nvPr/>
        </p:nvSpPr>
        <p:spPr>
          <a:xfrm>
            <a:off x="2432304" y="2071116"/>
            <a:ext cx="3447288" cy="100126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500" dirty="0">
                <a:solidFill>
                  <a:schemeClr val="bg2">
                    <a:lumMod val="90000"/>
                    <a:lumOff val="10000"/>
                  </a:schemeClr>
                </a:solidFill>
                <a:latin typeface="Consolas"/>
                <a:ea typeface="Consolas"/>
                <a:cs typeface="Consolas"/>
                <a:sym typeface="Consolas"/>
              </a:rPr>
              <a:t>1000</a:t>
            </a:r>
            <a:endParaRPr sz="11500" dirty="0">
              <a:solidFill>
                <a:schemeClr val="bg2">
                  <a:lumMod val="90000"/>
                  <a:lumOff val="10000"/>
                </a:schemeClr>
              </a:solidFill>
              <a:latin typeface="Consolas"/>
              <a:ea typeface="Consolas"/>
              <a:cs typeface="Consolas"/>
              <a:sym typeface="Consolas"/>
            </a:endParaRPr>
          </a:p>
        </p:txBody>
      </p:sp>
    </p:spTree>
    <p:extLst>
      <p:ext uri="{BB962C8B-B14F-4D97-AF65-F5344CB8AC3E}">
        <p14:creationId xmlns:p14="http://schemas.microsoft.com/office/powerpoint/2010/main" val="3361559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DFCB6DE-0CE5-1596-DC70-37028818D54F}"/>
              </a:ext>
            </a:extLst>
          </p:cNvPr>
          <p:cNvSpPr/>
          <p:nvPr/>
        </p:nvSpPr>
        <p:spPr>
          <a:xfrm>
            <a:off x="2638044" y="1369314"/>
            <a:ext cx="3867912" cy="2404872"/>
          </a:xfrm>
          <a:prstGeom prst="roundRect">
            <a:avLst/>
          </a:prstGeom>
          <a:solidFill>
            <a:srgbClr val="2A2A2A"/>
          </a:solidFill>
          <a:ln>
            <a:solidFill>
              <a:srgbClr val="8E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01FC6C0-F504-4A7A-9522-A769E20AB7E3}"/>
              </a:ext>
            </a:extLst>
          </p:cNvPr>
          <p:cNvSpPr/>
          <p:nvPr/>
        </p:nvSpPr>
        <p:spPr>
          <a:xfrm>
            <a:off x="2998813" y="1664208"/>
            <a:ext cx="3146374" cy="1815084"/>
          </a:xfrm>
          <a:prstGeom prst="roundRect">
            <a:avLst/>
          </a:prstGeom>
          <a:solidFill>
            <a:schemeClr val="tx1">
              <a:lumMod val="50000"/>
            </a:schemeClr>
          </a:solidFill>
          <a:ln>
            <a:solidFill>
              <a:srgbClr val="8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01" name="Google Shape;1101;p182"/>
          <p:cNvSpPr txBox="1"/>
          <p:nvPr/>
        </p:nvSpPr>
        <p:spPr>
          <a:xfrm>
            <a:off x="2432304" y="2071116"/>
            <a:ext cx="3447288" cy="100126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500" dirty="0">
                <a:solidFill>
                  <a:schemeClr val="bg2">
                    <a:lumMod val="90000"/>
                    <a:lumOff val="10000"/>
                  </a:schemeClr>
                </a:solidFill>
                <a:latin typeface="Consolas"/>
                <a:ea typeface="Consolas"/>
                <a:cs typeface="Consolas"/>
                <a:sym typeface="Consolas"/>
              </a:rPr>
              <a:t>1001</a:t>
            </a:r>
            <a:endParaRPr sz="11500" dirty="0">
              <a:solidFill>
                <a:schemeClr val="bg2">
                  <a:lumMod val="90000"/>
                  <a:lumOff val="10000"/>
                </a:schemeClr>
              </a:solidFill>
              <a:latin typeface="Consolas"/>
              <a:ea typeface="Consolas"/>
              <a:cs typeface="Consolas"/>
              <a:sym typeface="Consolas"/>
            </a:endParaRPr>
          </a:p>
        </p:txBody>
      </p:sp>
    </p:spTree>
    <p:extLst>
      <p:ext uri="{BB962C8B-B14F-4D97-AF65-F5344CB8AC3E}">
        <p14:creationId xmlns:p14="http://schemas.microsoft.com/office/powerpoint/2010/main" val="1826321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DFCB6DE-0CE5-1596-DC70-37028818D54F}"/>
              </a:ext>
            </a:extLst>
          </p:cNvPr>
          <p:cNvSpPr/>
          <p:nvPr/>
        </p:nvSpPr>
        <p:spPr>
          <a:xfrm>
            <a:off x="2638044" y="1369314"/>
            <a:ext cx="3867912" cy="2404872"/>
          </a:xfrm>
          <a:prstGeom prst="roundRect">
            <a:avLst/>
          </a:prstGeom>
          <a:solidFill>
            <a:srgbClr val="2A2A2A"/>
          </a:solidFill>
          <a:ln>
            <a:solidFill>
              <a:srgbClr val="8E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01FC6C0-F504-4A7A-9522-A769E20AB7E3}"/>
              </a:ext>
            </a:extLst>
          </p:cNvPr>
          <p:cNvSpPr/>
          <p:nvPr/>
        </p:nvSpPr>
        <p:spPr>
          <a:xfrm>
            <a:off x="2998813" y="1664208"/>
            <a:ext cx="3146374" cy="1815084"/>
          </a:xfrm>
          <a:prstGeom prst="roundRect">
            <a:avLst/>
          </a:prstGeom>
          <a:solidFill>
            <a:schemeClr val="tx1">
              <a:lumMod val="50000"/>
            </a:schemeClr>
          </a:solidFill>
          <a:ln>
            <a:solidFill>
              <a:srgbClr val="8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01" name="Google Shape;1101;p182"/>
          <p:cNvSpPr txBox="1"/>
          <p:nvPr/>
        </p:nvSpPr>
        <p:spPr>
          <a:xfrm>
            <a:off x="2432304" y="2071116"/>
            <a:ext cx="3447288" cy="100126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500" dirty="0">
                <a:solidFill>
                  <a:schemeClr val="bg2">
                    <a:lumMod val="90000"/>
                    <a:lumOff val="10000"/>
                  </a:schemeClr>
                </a:solidFill>
                <a:latin typeface="Consolas"/>
                <a:ea typeface="Consolas"/>
                <a:cs typeface="Consolas"/>
                <a:sym typeface="Consolas"/>
              </a:rPr>
              <a:t>1002</a:t>
            </a:r>
            <a:endParaRPr sz="11500" dirty="0">
              <a:solidFill>
                <a:schemeClr val="bg2">
                  <a:lumMod val="90000"/>
                  <a:lumOff val="10000"/>
                </a:schemeClr>
              </a:solidFill>
              <a:latin typeface="Consolas"/>
              <a:ea typeface="Consolas"/>
              <a:cs typeface="Consolas"/>
              <a:sym typeface="Consolas"/>
            </a:endParaRPr>
          </a:p>
        </p:txBody>
      </p:sp>
    </p:spTree>
    <p:extLst>
      <p:ext uri="{BB962C8B-B14F-4D97-AF65-F5344CB8AC3E}">
        <p14:creationId xmlns:p14="http://schemas.microsoft.com/office/powerpoint/2010/main" val="1379818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DFCB6DE-0CE5-1596-DC70-37028818D54F}"/>
              </a:ext>
            </a:extLst>
          </p:cNvPr>
          <p:cNvSpPr/>
          <p:nvPr/>
        </p:nvSpPr>
        <p:spPr>
          <a:xfrm>
            <a:off x="2638044" y="1369314"/>
            <a:ext cx="3867912" cy="2404872"/>
          </a:xfrm>
          <a:prstGeom prst="roundRect">
            <a:avLst/>
          </a:prstGeom>
          <a:solidFill>
            <a:srgbClr val="2A2A2A"/>
          </a:solidFill>
          <a:ln>
            <a:solidFill>
              <a:srgbClr val="8E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01FC6C0-F504-4A7A-9522-A769E20AB7E3}"/>
              </a:ext>
            </a:extLst>
          </p:cNvPr>
          <p:cNvSpPr/>
          <p:nvPr/>
        </p:nvSpPr>
        <p:spPr>
          <a:xfrm>
            <a:off x="2998813" y="1664208"/>
            <a:ext cx="3146374" cy="1815084"/>
          </a:xfrm>
          <a:prstGeom prst="roundRect">
            <a:avLst/>
          </a:prstGeom>
          <a:solidFill>
            <a:schemeClr val="tx1">
              <a:lumMod val="50000"/>
            </a:schemeClr>
          </a:solidFill>
          <a:ln>
            <a:solidFill>
              <a:srgbClr val="8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01" name="Google Shape;1101;p182"/>
          <p:cNvSpPr txBox="1"/>
          <p:nvPr/>
        </p:nvSpPr>
        <p:spPr>
          <a:xfrm>
            <a:off x="2432304" y="2071116"/>
            <a:ext cx="3447288" cy="100126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500" dirty="0">
                <a:solidFill>
                  <a:schemeClr val="bg2">
                    <a:lumMod val="90000"/>
                    <a:lumOff val="10000"/>
                  </a:schemeClr>
                </a:solidFill>
                <a:latin typeface="Consolas"/>
                <a:ea typeface="Consolas"/>
                <a:cs typeface="Consolas"/>
                <a:sym typeface="Consolas"/>
              </a:rPr>
              <a:t>1003</a:t>
            </a:r>
            <a:endParaRPr sz="11500" dirty="0">
              <a:solidFill>
                <a:schemeClr val="bg2">
                  <a:lumMod val="90000"/>
                  <a:lumOff val="10000"/>
                </a:schemeClr>
              </a:solidFill>
              <a:latin typeface="Consolas"/>
              <a:ea typeface="Consolas"/>
              <a:cs typeface="Consolas"/>
              <a:sym typeface="Consolas"/>
            </a:endParaRPr>
          </a:p>
        </p:txBody>
      </p:sp>
    </p:spTree>
    <p:extLst>
      <p:ext uri="{BB962C8B-B14F-4D97-AF65-F5344CB8AC3E}">
        <p14:creationId xmlns:p14="http://schemas.microsoft.com/office/powerpoint/2010/main" val="1311738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82"/>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000</a:t>
            </a:r>
            <a:endParaRPr sz="9600">
              <a:solidFill>
                <a:srgbClr val="FFFFFF"/>
              </a:solidFill>
              <a:latin typeface="Consolas"/>
              <a:ea typeface="Consolas"/>
              <a:cs typeface="Consolas"/>
              <a:sym typeface="Consolas"/>
            </a:endParaRPr>
          </a:p>
        </p:txBody>
      </p:sp>
    </p:spTree>
    <p:extLst>
      <p:ext uri="{BB962C8B-B14F-4D97-AF65-F5344CB8AC3E}">
        <p14:creationId xmlns:p14="http://schemas.microsoft.com/office/powerpoint/2010/main" val="2989349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83"/>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001</a:t>
            </a:r>
            <a:endParaRPr sz="9600">
              <a:solidFill>
                <a:srgbClr val="FFFFFF"/>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84"/>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010</a:t>
            </a:r>
            <a:endParaRPr sz="9600">
              <a:solidFill>
                <a:srgbClr val="FFFFFF"/>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185"/>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011</a:t>
            </a:r>
            <a:endParaRPr sz="9600">
              <a:solidFill>
                <a:srgbClr val="FFFFFF"/>
              </a:solidFill>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86"/>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100</a:t>
            </a:r>
            <a:endParaRPr sz="9600">
              <a:solidFill>
                <a:srgbClr val="FFFFFF"/>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0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conditionals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87"/>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101</a:t>
            </a:r>
            <a:endParaRPr sz="9600">
              <a:solidFill>
                <a:srgbClr val="FFFFFF"/>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88"/>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110</a:t>
            </a:r>
            <a:endParaRPr sz="9600">
              <a:solidFill>
                <a:srgbClr val="FFFFFF"/>
              </a:solidFill>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89"/>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111</a:t>
            </a:r>
            <a:endParaRPr sz="9600">
              <a:solidFill>
                <a:srgbClr val="FFFFFF"/>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190"/>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1</a:t>
            </a:r>
            <a:r>
              <a:rPr lang="en" sz="9600">
                <a:solidFill>
                  <a:srgbClr val="FFFFFF"/>
                </a:solidFill>
                <a:latin typeface="Consolas"/>
                <a:ea typeface="Consolas"/>
                <a:cs typeface="Consolas"/>
                <a:sym typeface="Consolas"/>
              </a:rPr>
              <a:t>000</a:t>
            </a:r>
            <a:endParaRPr sz="9600">
              <a:solidFill>
                <a:srgbClr val="FFFFFF"/>
              </a:solidFill>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pic>
        <p:nvPicPr>
          <p:cNvPr id="1146" name="Google Shape;1146;p191"/>
          <p:cNvPicPr preferRelativeResize="0"/>
          <p:nvPr/>
        </p:nvPicPr>
        <p:blipFill>
          <a:blip r:embed="rId3">
            <a:alphaModFix/>
          </a:blip>
          <a:stretch>
            <a:fillRect/>
          </a:stretch>
        </p:blipFill>
        <p:spPr>
          <a:xfrm>
            <a:off x="485775" y="0"/>
            <a:ext cx="8172444"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9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truncation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9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floating-point imprecision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95"/>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dk1"/>
                </a:solidFill>
                <a:latin typeface="Consolas"/>
                <a:ea typeface="Consolas"/>
                <a:cs typeface="Consolas"/>
                <a:sym typeface="Consolas"/>
              </a:rPr>
              <a:t>1999</a:t>
            </a:r>
            <a:endParaRPr sz="9600">
              <a:solidFill>
                <a:schemeClr val="dk1"/>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96"/>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19</a:t>
            </a:r>
            <a:r>
              <a:rPr lang="en" sz="9600">
                <a:solidFill>
                  <a:schemeClr val="dk1"/>
                </a:solidFill>
                <a:latin typeface="Consolas"/>
                <a:ea typeface="Consolas"/>
                <a:cs typeface="Consolas"/>
                <a:sym typeface="Consolas"/>
              </a:rPr>
              <a:t>99</a:t>
            </a:r>
            <a:endParaRPr sz="9600">
              <a:solidFill>
                <a:schemeClr val="dk1"/>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97"/>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19</a:t>
            </a:r>
            <a:r>
              <a:rPr lang="en" sz="9600">
                <a:solidFill>
                  <a:schemeClr val="dk1"/>
                </a:solidFill>
                <a:latin typeface="Consolas"/>
                <a:ea typeface="Consolas"/>
                <a:cs typeface="Consolas"/>
                <a:sym typeface="Consolas"/>
              </a:rPr>
              <a:t>00</a:t>
            </a:r>
            <a:endParaRPr sz="9600">
              <a:solidFill>
                <a:schemeClr val="dk1"/>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operators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9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19 January 2038</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variables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loops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5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control-c</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6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scope</a:t>
            </a:r>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671</TotalTime>
  <Words>265</Words>
  <Application>Microsoft Office PowerPoint</Application>
  <PresentationFormat>On-screen Show (16:9)</PresentationFormat>
  <Paragraphs>67</Paragraphs>
  <Slides>50</Slides>
  <Notes>50</Notes>
  <HiddenSlides>1</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50</vt:i4>
      </vt:variant>
    </vt:vector>
  </HeadingPairs>
  <TitlesOfParts>
    <vt:vector size="54" baseType="lpstr">
      <vt:lpstr>Arial</vt:lpstr>
      <vt:lpstr>Consolas</vt:lpstr>
      <vt:lpstr>Simple Dark</vt:lpstr>
      <vt:lpstr>Simple Dark</vt:lpstr>
      <vt:lpstr>بسم الله الرحمن الرحیم</vt:lpstr>
      <vt:lpstr>CS101 Introduction to  Computer Science</vt:lpstr>
      <vt:lpstr>Lecture 6</vt:lpstr>
      <vt:lpstr>conditionals</vt:lpstr>
      <vt:lpstr>operators</vt:lpstr>
      <vt:lpstr>variables</vt:lpstr>
      <vt:lpstr>loops</vt:lpstr>
      <vt:lpstr>control-c</vt:lpstr>
      <vt:lpstr>scope</vt:lpstr>
      <vt:lpstr>Linux</vt:lpstr>
      <vt:lpstr>correctness, design, style</vt:lpstr>
      <vt:lpstr>function</vt:lpstr>
      <vt:lpstr>PowerPoint Presentation</vt:lpstr>
      <vt:lpstr>PowerPoint Presentation</vt:lpstr>
      <vt:lpstr>PowerPoint Presentation</vt:lpstr>
      <vt:lpstr>PowerPoint Presentation</vt:lpstr>
      <vt:lpstr>PowerPoint Presentation</vt:lpstr>
      <vt:lpstr>PowerPoint Presentation</vt:lpstr>
      <vt:lpstr>constants</vt:lpstr>
      <vt:lpstr>comments</vt:lpstr>
      <vt:lpstr>function</vt:lpstr>
      <vt:lpstr>PowerPoint Presentation</vt:lpstr>
      <vt:lpstr>integer overflow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truncation</vt:lpstr>
      <vt:lpstr>floating-point imprecision</vt:lpstr>
      <vt:lpstr>PowerPoint Presentation</vt:lpstr>
      <vt:lpstr>PowerPoint Presentation</vt:lpstr>
      <vt:lpstr>PowerPoint Presentation</vt:lpstr>
      <vt:lpstr>19 January 2038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dc:title>
  <dc:creator>milestone</dc:creator>
  <cp:lastModifiedBy>milestone</cp:lastModifiedBy>
  <cp:revision>37</cp:revision>
  <dcterms:modified xsi:type="dcterms:W3CDTF">2025-05-06T22:50:48Z</dcterms:modified>
</cp:coreProperties>
</file>